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2" r:id="rId6"/>
    <p:sldId id="260" r:id="rId7"/>
    <p:sldId id="270" r:id="rId8"/>
    <p:sldId id="271" r:id="rId9"/>
    <p:sldId id="269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1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3F6DB-0FD7-F042-9645-8A2B221F2152}" type="datetimeFigureOut">
              <a:rPr lang="en-US" smtClean="0"/>
              <a:pPr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8F495-3C55-8143-B3F0-E2405E3C5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4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proud that my hospital is happy</a:t>
            </a:r>
            <a:r>
              <a:rPr lang="en-US" baseline="0" dirty="0" smtClean="0"/>
              <a:t> for me to present the data – rather than keep hidden</a:t>
            </a:r>
          </a:p>
          <a:p>
            <a:r>
              <a:rPr lang="en-US" baseline="0" dirty="0" smtClean="0"/>
              <a:t>Recognition is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step to change – something we all need to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495-3C55-8143-B3F0-E2405E3C50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 people understood facts (88%)</a:t>
            </a:r>
          </a:p>
          <a:p>
            <a:r>
              <a:rPr lang="en-US" dirty="0" smtClean="0"/>
              <a:t>Individuals most disliked working with those who rush things, but almost 1/5 found individuals who insisted in checking everything most</a:t>
            </a:r>
            <a:r>
              <a:rPr lang="en-US" baseline="0" dirty="0" smtClean="0"/>
              <a:t> irritating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495-3C55-8143-B3F0-E2405E3C50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Junior medical staff treatment – twice</a:t>
            </a:r>
            <a:r>
              <a:rPr lang="en-US" baseline="0" dirty="0" smtClean="0"/>
              <a:t> as</a:t>
            </a:r>
            <a:r>
              <a:rPr lang="en-US" dirty="0" smtClean="0"/>
              <a:t> likely to treat those from other teams </a:t>
            </a:r>
            <a:r>
              <a:rPr lang="en-US" smtClean="0"/>
              <a:t>worse compared </a:t>
            </a:r>
            <a:r>
              <a:rPr lang="en-US" dirty="0" smtClean="0"/>
              <a:t>to their own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495-3C55-8143-B3F0-E2405E3C50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see bad </a:t>
            </a:r>
            <a:r>
              <a:rPr lang="en-US" dirty="0" err="1" smtClean="0"/>
              <a:t>behaviour</a:t>
            </a:r>
            <a:r>
              <a:rPr lang="en-US" dirty="0" smtClean="0"/>
              <a:t>, but don’t consider they are involved!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495-3C55-8143-B3F0-E2405E3C50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Tendency</a:t>
            </a:r>
            <a:r>
              <a:rPr lang="en-US" baseline="0" dirty="0" smtClean="0"/>
              <a:t> to n</a:t>
            </a:r>
            <a:r>
              <a:rPr lang="en-US" dirty="0" smtClean="0"/>
              <a:t>otice</a:t>
            </a:r>
            <a:r>
              <a:rPr lang="en-US" baseline="0" dirty="0" smtClean="0"/>
              <a:t> problems rather than consider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F495-3C55-8143-B3F0-E2405E3C50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8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4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93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2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1074-1758-45AD-A207-7BE5039DC56B}" type="datetimeFigureOut">
              <a:rPr lang="en-GB" smtClean="0"/>
              <a:pPr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08C7-8D9F-4C7C-8B50-64788DB4A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3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Behavioural training for consultants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Dr. Si</a:t>
            </a:r>
            <a:r>
              <a:rPr lang="en-GB" dirty="0" smtClean="0">
                <a:latin typeface="Calibri"/>
              </a:rPr>
              <a:t>ân Jaggar</a:t>
            </a:r>
          </a:p>
          <a:p>
            <a:r>
              <a:rPr lang="en-GB" dirty="0" smtClean="0">
                <a:latin typeface="Calibri"/>
              </a:rPr>
              <a:t>Consultant Anaesthetist</a:t>
            </a:r>
          </a:p>
          <a:p>
            <a:r>
              <a:rPr lang="en-GB" dirty="0" smtClean="0">
                <a:latin typeface="Calibri"/>
              </a:rPr>
              <a:t>Royal Brompton Hospital</a:t>
            </a: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830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2313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28800"/>
            <a:ext cx="84478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Consultants are aware bad behaviour occurs in their work environment</a:t>
            </a:r>
          </a:p>
          <a:p>
            <a:pPr lvl="1"/>
            <a:r>
              <a:rPr lang="en-GB" dirty="0" smtClean="0"/>
              <a:t>They think it is others behaviour that is an issue</a:t>
            </a:r>
          </a:p>
          <a:p>
            <a:r>
              <a:rPr lang="en-GB" dirty="0" smtClean="0"/>
              <a:t>Consultants believe they are most likely to treat other consultants poorly</a:t>
            </a:r>
          </a:p>
          <a:p>
            <a:pPr lvl="1"/>
            <a:r>
              <a:rPr lang="en-GB" dirty="0" smtClean="0"/>
              <a:t>2x as likely to treat juniors from other teams  badly</a:t>
            </a:r>
          </a:p>
          <a:p>
            <a:r>
              <a:rPr lang="en-GB" dirty="0" smtClean="0"/>
              <a:t>Open discussion of behaviour should help guide local management</a:t>
            </a: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913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066800"/>
            <a:ext cx="634619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29600" cy="1143000"/>
          </a:xfrm>
        </p:spPr>
        <p:txBody>
          <a:bodyPr/>
          <a:lstStyle/>
          <a:p>
            <a:r>
              <a:rPr lang="en-GB" dirty="0" smtClean="0"/>
              <a:t>What </a:t>
            </a:r>
            <a:r>
              <a:rPr lang="en-GB" dirty="0"/>
              <a:t>i</a:t>
            </a:r>
            <a:r>
              <a:rPr lang="en-GB" dirty="0" smtClean="0"/>
              <a:t>s the problem?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2816"/>
            <a:ext cx="5334000" cy="4780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/>
              <a:t>General discontent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Staffing issues </a:t>
            </a:r>
            <a:r>
              <a:rPr lang="en-GB" sz="2200" dirty="0" smtClean="0"/>
              <a:t>(including theatres)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CQC report</a:t>
            </a:r>
          </a:p>
          <a:p>
            <a:pPr marL="355600" indent="0">
              <a:buNone/>
            </a:pPr>
            <a:r>
              <a:rPr lang="en-GB" sz="2400" dirty="0" smtClean="0"/>
              <a:t>‘…alarming culture within the NHS … 1 in 4 staff have reported B&amp;H from colleagues or managers … safety is being jeopardised by dysfunctional rift ….’</a:t>
            </a:r>
          </a:p>
          <a:p>
            <a:pPr lvl="1">
              <a:buNone/>
            </a:pPr>
            <a:endParaRPr lang="en-GB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1892969"/>
            <a:ext cx="3429000" cy="4660231"/>
            <a:chOff x="5486400" y="1600200"/>
            <a:chExt cx="3429000" cy="466023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6400" y="3886200"/>
              <a:ext cx="3429000" cy="237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8400" y="1600200"/>
              <a:ext cx="21336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19800" y="2259584"/>
            <a:ext cx="2743200" cy="3531616"/>
            <a:chOff x="6248400" y="2107184"/>
            <a:chExt cx="2362200" cy="30744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2107184"/>
              <a:ext cx="2362200" cy="30236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400" y="4800600"/>
              <a:ext cx="2362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5800"/>
            <a:ext cx="8229600" cy="1143000"/>
          </a:xfrm>
        </p:spPr>
        <p:txBody>
          <a:bodyPr/>
          <a:lstStyle/>
          <a:p>
            <a:r>
              <a:rPr lang="en-GB" dirty="0" smtClean="0"/>
              <a:t>What we did at RBHT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5562600" cy="3200400"/>
          </a:xfrm>
        </p:spPr>
        <p:txBody>
          <a:bodyPr>
            <a:normAutofit/>
          </a:bodyPr>
          <a:lstStyle/>
          <a:p>
            <a:r>
              <a:rPr lang="en-GB" dirty="0" smtClean="0"/>
              <a:t>B&amp;H sessions in theatres</a:t>
            </a:r>
          </a:p>
          <a:p>
            <a:pPr lvl="1"/>
            <a:r>
              <a:rPr lang="en-GB" dirty="0" smtClean="0"/>
              <a:t>HR provision</a:t>
            </a:r>
          </a:p>
          <a:p>
            <a:pPr lvl="1"/>
            <a:r>
              <a:rPr lang="en-GB" dirty="0" smtClean="0"/>
              <a:t>B&amp;H support service provision</a:t>
            </a:r>
          </a:p>
          <a:p>
            <a:pPr lvl="1" indent="-19050">
              <a:buNone/>
            </a:pPr>
            <a:r>
              <a:rPr lang="en-GB" sz="2400" dirty="0" smtClean="0"/>
              <a:t>Theatre staff member</a:t>
            </a:r>
          </a:p>
          <a:p>
            <a:r>
              <a:rPr lang="en-GB" dirty="0" smtClean="0"/>
              <a:t>Different outcomes</a:t>
            </a:r>
          </a:p>
          <a:p>
            <a:pPr lvl="1"/>
            <a:r>
              <a:rPr lang="en-GB" dirty="0" smtClean="0"/>
              <a:t>Who asks makes a difference</a:t>
            </a:r>
          </a:p>
          <a:p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56388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‘CONSULTANTS SHOULD BE MADE TO DO THIS’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080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2313"/>
            <a:ext cx="8229600" cy="1143000"/>
          </a:xfrm>
        </p:spPr>
        <p:txBody>
          <a:bodyPr/>
          <a:lstStyle/>
          <a:p>
            <a:r>
              <a:rPr lang="en-GB" dirty="0" smtClean="0"/>
              <a:t>What we did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2037"/>
            <a:ext cx="5830416" cy="4525963"/>
          </a:xfrm>
        </p:spPr>
        <p:txBody>
          <a:bodyPr/>
          <a:lstStyle/>
          <a:p>
            <a:r>
              <a:rPr lang="en-GB" dirty="0" smtClean="0"/>
              <a:t>Consultant sessions</a:t>
            </a:r>
          </a:p>
          <a:p>
            <a:pPr lvl="1"/>
            <a:r>
              <a:rPr lang="en-GB" dirty="0" smtClean="0"/>
              <a:t>Mandated by medical director</a:t>
            </a:r>
          </a:p>
          <a:p>
            <a:pPr lvl="1"/>
            <a:r>
              <a:rPr lang="en-GB" dirty="0" smtClean="0"/>
              <a:t>Require Survey Monkey F/U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All r</a:t>
            </a:r>
            <a:r>
              <a:rPr lang="en-GB" dirty="0" smtClean="0"/>
              <a:t>un </a:t>
            </a:r>
            <a:r>
              <a:rPr lang="en-GB" dirty="0" smtClean="0"/>
              <a:t>by </a:t>
            </a:r>
            <a:r>
              <a:rPr lang="en-GB" dirty="0"/>
              <a:t>1</a:t>
            </a:r>
            <a:r>
              <a:rPr lang="en-GB" dirty="0" smtClean="0"/>
              <a:t> consultant </a:t>
            </a:r>
            <a:r>
              <a:rPr lang="en-GB" dirty="0" smtClean="0"/>
              <a:t>(me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Small specialist Trust = possible</a:t>
            </a:r>
            <a:endParaRPr lang="en-GB" dirty="0" smtClean="0"/>
          </a:p>
          <a:p>
            <a:pPr lvl="1"/>
            <a:r>
              <a:rPr lang="en-GB" dirty="0" smtClean="0"/>
              <a:t>F/U after 2-3 months</a:t>
            </a: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286000"/>
            <a:ext cx="1899856" cy="2210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573050"/>
            <a:ext cx="1905000" cy="15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2313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n-GB" dirty="0" smtClean="0"/>
              <a:t>90 consultants attended sessions so far</a:t>
            </a:r>
          </a:p>
          <a:p>
            <a:r>
              <a:rPr lang="en-GB" dirty="0" smtClean="0"/>
              <a:t>Follow up Survey Monkey</a:t>
            </a:r>
          </a:p>
          <a:p>
            <a:pPr marL="0" indent="355600">
              <a:buNone/>
            </a:pPr>
            <a:r>
              <a:rPr lang="en-GB" dirty="0" smtClean="0"/>
              <a:t>59 responses so far (of potential 85)</a:t>
            </a:r>
          </a:p>
          <a:p>
            <a:pPr lvl="1"/>
            <a:r>
              <a:rPr lang="en-GB" dirty="0" smtClean="0"/>
              <a:t>10 questions</a:t>
            </a:r>
          </a:p>
          <a:p>
            <a:pPr lvl="2"/>
            <a:r>
              <a:rPr lang="en-GB" dirty="0" smtClean="0"/>
              <a:t>Q1-4 = definitions</a:t>
            </a:r>
          </a:p>
          <a:p>
            <a:pPr lvl="2"/>
            <a:r>
              <a:rPr lang="en-GB" dirty="0" smtClean="0"/>
              <a:t>Q5-10 = reflections on self &amp; others</a:t>
            </a:r>
          </a:p>
          <a:p>
            <a:pPr lvl="1"/>
            <a:r>
              <a:rPr lang="en-GB" dirty="0" smtClean="0"/>
              <a:t>Average time spent 12 minutes</a:t>
            </a: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0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2313"/>
            <a:ext cx="8229600" cy="1143000"/>
          </a:xfrm>
        </p:spPr>
        <p:txBody>
          <a:bodyPr/>
          <a:lstStyle/>
          <a:p>
            <a:r>
              <a:rPr lang="en-GB" dirty="0" smtClean="0"/>
              <a:t>General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608512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Knowledge – OK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Definitions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Skills – not assessed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Behaviour occurrence </a:t>
            </a:r>
          </a:p>
          <a:p>
            <a:pPr lvl="1"/>
            <a:r>
              <a:rPr lang="en-GB" dirty="0" smtClean="0"/>
              <a:t>Required self-reflection</a:t>
            </a:r>
          </a:p>
          <a:p>
            <a:pPr lvl="1"/>
            <a:r>
              <a:rPr lang="en-GB" dirty="0" smtClean="0"/>
              <a:t>This will be fed-back</a:t>
            </a:r>
          </a:p>
          <a:p>
            <a:pPr lvl="2"/>
            <a:r>
              <a:rPr lang="en-GB" dirty="0" smtClean="0"/>
              <a:t>Consultants</a:t>
            </a:r>
          </a:p>
          <a:p>
            <a:pPr lvl="2"/>
            <a:r>
              <a:rPr lang="en-GB" dirty="0" smtClean="0"/>
              <a:t>Managers</a:t>
            </a:r>
          </a:p>
          <a:p>
            <a:pPr lvl="2"/>
            <a:r>
              <a:rPr lang="en-GB" dirty="0" err="1" smtClean="0"/>
              <a:t>AHPs</a:t>
            </a:r>
            <a:endParaRPr lang="en-GB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72000" y="2209800"/>
            <a:ext cx="4419600" cy="4345548"/>
            <a:chOff x="4572000" y="2209800"/>
            <a:chExt cx="4419600" cy="43455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2209800"/>
              <a:ext cx="4094107" cy="1828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4038600"/>
              <a:ext cx="4419600" cy="2516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6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2313"/>
            <a:ext cx="8229600" cy="1143000"/>
          </a:xfrm>
        </p:spPr>
        <p:txBody>
          <a:bodyPr/>
          <a:lstStyle/>
          <a:p>
            <a:r>
              <a:rPr lang="en-GB" dirty="0" smtClean="0"/>
              <a:t>Findings – extreme behaviours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4343400" cy="257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29540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When did you last observe B&amp;H</a:t>
                      </a:r>
                      <a:r>
                        <a:rPr lang="en-US" baseline="0" dirty="0" smtClean="0"/>
                        <a:t> or </a:t>
                      </a:r>
                      <a:r>
                        <a:rPr lang="en-US" dirty="0" smtClean="0"/>
                        <a:t>undermining?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=40)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Last few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Last few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Last few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84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Don’t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4385734"/>
          <a:ext cx="4343400" cy="231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What did you do about it?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=21)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Someone else reported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Reported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4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Spoke later</a:t>
                      </a:r>
                      <a:r>
                        <a:rPr lang="en-US" baseline="0" dirty="0" smtClean="0"/>
                        <a:t> to individual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Intervened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0" y="1676400"/>
            <a:ext cx="403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did </a:t>
            </a:r>
            <a:r>
              <a:rPr lang="en-US" sz="2400" b="1" u="sng" dirty="0" smtClean="0"/>
              <a:t>you</a:t>
            </a:r>
            <a:r>
              <a:rPr lang="en-US" sz="2400" b="1" dirty="0" smtClean="0"/>
              <a:t> last undermine someone? </a:t>
            </a:r>
            <a:r>
              <a:rPr lang="en-US" sz="2000" dirty="0" smtClean="0"/>
              <a:t>(</a:t>
            </a:r>
            <a:r>
              <a:rPr lang="en-US" sz="2000" dirty="0" err="1" smtClean="0"/>
              <a:t>n</a:t>
            </a:r>
            <a:r>
              <a:rPr lang="en-US" sz="2000" dirty="0" smtClean="0"/>
              <a:t>=32)</a:t>
            </a:r>
            <a:endParaRPr lang="en-US" sz="2400" b="1" dirty="0" smtClean="0"/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Never		46%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I try to avoid		34%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In last few months	9%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In last few years	9%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Who are </a:t>
            </a:r>
            <a:r>
              <a:rPr lang="en-US" sz="2400" b="1" u="sng" dirty="0" smtClean="0"/>
              <a:t>you</a:t>
            </a:r>
            <a:r>
              <a:rPr lang="en-US" sz="2400" b="1" dirty="0" smtClean="0"/>
              <a:t> most likely to treat poorly? </a:t>
            </a:r>
            <a:r>
              <a:rPr lang="en-US" sz="2000" dirty="0" smtClean="0"/>
              <a:t>(</a:t>
            </a:r>
            <a:r>
              <a:rPr lang="en-US" sz="2000" dirty="0" err="1" smtClean="0"/>
              <a:t>n</a:t>
            </a:r>
            <a:r>
              <a:rPr lang="en-US" sz="2000" dirty="0" smtClean="0"/>
              <a:t>=59)</a:t>
            </a:r>
            <a:endParaRPr lang="en-US" sz="2400" dirty="0" smtClean="0"/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Other consultants	40%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Managers		29%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Junior medical staff	19%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err="1" smtClean="0"/>
              <a:t>AHPs</a:t>
            </a:r>
            <a:r>
              <a:rPr lang="en-US" sz="2400" dirty="0" smtClean="0"/>
              <a:t>			5%</a:t>
            </a:r>
          </a:p>
          <a:p>
            <a:pPr marL="266700" indent="-2667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22313"/>
            <a:ext cx="8229600" cy="1143000"/>
          </a:xfrm>
        </p:spPr>
        <p:txBody>
          <a:bodyPr/>
          <a:lstStyle/>
          <a:p>
            <a:r>
              <a:rPr lang="en-GB" dirty="0" smtClean="0"/>
              <a:t>Findings – bad behaviour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4343400" cy="2578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29540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 do you observe bad behaviour?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=37)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Every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Every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4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Occasionally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4385734"/>
          <a:ext cx="4343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What did you do about it?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=23)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00600" y="16764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did </a:t>
            </a:r>
            <a:r>
              <a:rPr lang="en-US" sz="2400" b="1" u="sng" dirty="0" smtClean="0"/>
              <a:t>you</a:t>
            </a:r>
            <a:r>
              <a:rPr lang="en-US" sz="2400" b="1" dirty="0" smtClean="0"/>
              <a:t> last adversely affect someone?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Never			24</a:t>
            </a:r>
          </a:p>
          <a:p>
            <a:pPr marL="266700" indent="-266700">
              <a:buFont typeface="Arial"/>
              <a:buChar char="•"/>
              <a:tabLst>
                <a:tab pos="3492500" algn="l"/>
              </a:tabLst>
            </a:pPr>
            <a:r>
              <a:rPr lang="en-US" sz="2400" dirty="0" smtClean="0"/>
              <a:t>? How perceived		3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Not reward bad care	3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In last few years		2</a:t>
            </a:r>
          </a:p>
          <a:p>
            <a:endParaRPr lang="en-US" sz="2400" dirty="0" smtClean="0"/>
          </a:p>
          <a:p>
            <a:pPr marL="266700" indent="-266700">
              <a:buFont typeface="Arial"/>
              <a:buChar char="•"/>
            </a:pP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267200"/>
            <a:ext cx="370825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29600" cy="1143000"/>
          </a:xfrm>
        </p:spPr>
        <p:txBody>
          <a:bodyPr/>
          <a:lstStyle/>
          <a:p>
            <a:r>
              <a:rPr lang="en-GB" dirty="0" smtClean="0"/>
              <a:t>Findings – behaviours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768508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487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makes you behave badly?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Numbers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=59)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Poor team engagement</a:t>
                      </a:r>
                      <a:r>
                        <a:rPr lang="en-US" baseline="0" dirty="0" smtClean="0"/>
                        <a:t> / incompetence / inefficiency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Bullying</a:t>
                      </a:r>
                      <a:r>
                        <a:rPr lang="en-US" baseline="0" dirty="0" smtClean="0"/>
                        <a:t> / poor behaviour by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 overload / sleep deprivation /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Management inconsistency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44463" y="0"/>
            <a:ext cx="8999537" cy="895350"/>
            <a:chOff x="91" y="0"/>
            <a:chExt cx="5669" cy="564"/>
          </a:xfrm>
        </p:grpSpPr>
        <p:pic>
          <p:nvPicPr>
            <p:cNvPr id="5" name="Picture 13" descr="New logo and strap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0"/>
              <a:ext cx="129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rbht_logo_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38"/>
              <a:ext cx="337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57200" y="38100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you Trust do to help you?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Show appreciation			= 10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Provide more personnel 		= 8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Stress management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	= 7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Improved facilities (time/food/IT)	= 3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Consistent management		= 5</a:t>
            </a:r>
          </a:p>
          <a:p>
            <a:pPr marL="266700" indent="-266700">
              <a:buFont typeface="Arial"/>
              <a:buChar char="•"/>
            </a:pPr>
            <a:r>
              <a:rPr lang="en-US" sz="2400" dirty="0" smtClean="0"/>
              <a:t>More teaching/focus on behaviour	= 2</a:t>
            </a:r>
          </a:p>
          <a:p>
            <a:pPr marL="266700" indent="-266700"/>
            <a:endParaRPr lang="en-US" sz="2400" dirty="0" smtClean="0"/>
          </a:p>
          <a:p>
            <a:pPr marL="266700" indent="-266700"/>
            <a:r>
              <a:rPr lang="en-US" sz="2400" dirty="0" smtClean="0"/>
              <a:t>		</a:t>
            </a:r>
          </a:p>
          <a:p>
            <a:pPr marL="266700" indent="-266700">
              <a:buFont typeface="Arial"/>
              <a:buChar char="•"/>
            </a:pP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867400" y="4267200"/>
            <a:ext cx="3048000" cy="1752600"/>
          </a:xfrm>
          <a:prstGeom prst="wedgeRoundRectCallou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Its my responsibility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Not up to the Trust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=11)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526</Words>
  <Application>Microsoft Office PowerPoint</Application>
  <PresentationFormat>On-screen Show (4:3)</PresentationFormat>
  <Paragraphs>148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Behavioural training for consultants</vt:lpstr>
      <vt:lpstr>What is the problem?</vt:lpstr>
      <vt:lpstr>What we did at RBHT</vt:lpstr>
      <vt:lpstr>What we did next</vt:lpstr>
      <vt:lpstr>Results</vt:lpstr>
      <vt:lpstr>General findings</vt:lpstr>
      <vt:lpstr>Findings – extreme behaviours</vt:lpstr>
      <vt:lpstr>Findings – bad behaviour</vt:lpstr>
      <vt:lpstr>Findings – behaviours</vt:lpstr>
      <vt:lpstr>Summary</vt:lpstr>
      <vt:lpstr>PowerPoint Presentation</vt:lpstr>
    </vt:vector>
  </TitlesOfParts>
  <Company>RBHT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training</dc:title>
  <dc:creator>Jaggar Sian</dc:creator>
  <cp:lastModifiedBy>Jaggar Sian</cp:lastModifiedBy>
  <cp:revision>49</cp:revision>
  <dcterms:created xsi:type="dcterms:W3CDTF">2018-02-21T06:22:38Z</dcterms:created>
  <dcterms:modified xsi:type="dcterms:W3CDTF">2018-02-22T09:40:15Z</dcterms:modified>
</cp:coreProperties>
</file>